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79" r:id="rId3"/>
    <p:sldId id="280" r:id="rId4"/>
    <p:sldId id="285" r:id="rId5"/>
    <p:sldId id="284" r:id="rId6"/>
    <p:sldId id="283" r:id="rId7"/>
    <p:sldId id="282" r:id="rId8"/>
    <p:sldId id="278" r:id="rId9"/>
    <p:sldId id="281" r:id="rId10"/>
    <p:sldId id="259" r:id="rId11"/>
    <p:sldId id="286" r:id="rId12"/>
    <p:sldId id="277" r:id="rId13"/>
    <p:sldId id="270" r:id="rId14"/>
    <p:sldId id="274" r:id="rId15"/>
    <p:sldId id="275" r:id="rId16"/>
    <p:sldId id="287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92.png"/><Relationship Id="rId3" Type="http://schemas.openxmlformats.org/officeDocument/2006/relationships/image" Target="../media/image82.emf"/><Relationship Id="rId7" Type="http://schemas.openxmlformats.org/officeDocument/2006/relationships/image" Target="../media/image86.png"/><Relationship Id="rId12" Type="http://schemas.openxmlformats.org/officeDocument/2006/relationships/image" Target="../media/image91.png"/><Relationship Id="rId2" Type="http://schemas.openxmlformats.org/officeDocument/2006/relationships/image" Target="../media/image81.png"/><Relationship Id="rId16" Type="http://schemas.openxmlformats.org/officeDocument/2006/relationships/image" Target="../media/image9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11" Type="http://schemas.openxmlformats.org/officeDocument/2006/relationships/image" Target="../media/image90.png"/><Relationship Id="rId5" Type="http://schemas.openxmlformats.org/officeDocument/2006/relationships/image" Target="../media/image84.png"/><Relationship Id="rId15" Type="http://schemas.openxmlformats.org/officeDocument/2006/relationships/image" Target="../media/image94.png"/><Relationship Id="rId10" Type="http://schemas.openxmlformats.org/officeDocument/2006/relationships/image" Target="../media/image89.png"/><Relationship Id="rId4" Type="http://schemas.openxmlformats.org/officeDocument/2006/relationships/image" Target="../media/image83.png"/><Relationship Id="rId9" Type="http://schemas.openxmlformats.org/officeDocument/2006/relationships/image" Target="../media/image88.png"/><Relationship Id="rId14" Type="http://schemas.openxmlformats.org/officeDocument/2006/relationships/image" Target="../media/image9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13" Type="http://schemas.openxmlformats.org/officeDocument/2006/relationships/image" Target="../media/image107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12" Type="http://schemas.openxmlformats.org/officeDocument/2006/relationships/image" Target="../media/image106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png"/><Relationship Id="rId11" Type="http://schemas.openxmlformats.org/officeDocument/2006/relationships/image" Target="../media/image105.png"/><Relationship Id="rId5" Type="http://schemas.openxmlformats.org/officeDocument/2006/relationships/image" Target="../media/image99.png"/><Relationship Id="rId10" Type="http://schemas.openxmlformats.org/officeDocument/2006/relationships/image" Target="../media/image104.png"/><Relationship Id="rId4" Type="http://schemas.openxmlformats.org/officeDocument/2006/relationships/image" Target="../media/image98.png"/><Relationship Id="rId9" Type="http://schemas.openxmlformats.org/officeDocument/2006/relationships/image" Target="../media/image10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2.png"/><Relationship Id="rId11" Type="http://schemas.openxmlformats.org/officeDocument/2006/relationships/image" Target="../media/image117.png"/><Relationship Id="rId5" Type="http://schemas.openxmlformats.org/officeDocument/2006/relationships/image" Target="../media/image111.png"/><Relationship Id="rId10" Type="http://schemas.openxmlformats.org/officeDocument/2006/relationships/image" Target="../media/image116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13" Type="http://schemas.openxmlformats.org/officeDocument/2006/relationships/image" Target="../media/image129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12" Type="http://schemas.openxmlformats.org/officeDocument/2006/relationships/image" Target="../media/image128.png"/><Relationship Id="rId2" Type="http://schemas.openxmlformats.org/officeDocument/2006/relationships/image" Target="../media/image118.png"/><Relationship Id="rId16" Type="http://schemas.openxmlformats.org/officeDocument/2006/relationships/image" Target="../media/image1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2.png"/><Relationship Id="rId11" Type="http://schemas.openxmlformats.org/officeDocument/2006/relationships/image" Target="../media/image127.png"/><Relationship Id="rId5" Type="http://schemas.openxmlformats.org/officeDocument/2006/relationships/image" Target="../media/image121.png"/><Relationship Id="rId15" Type="http://schemas.openxmlformats.org/officeDocument/2006/relationships/image" Target="../media/image131.png"/><Relationship Id="rId10" Type="http://schemas.openxmlformats.org/officeDocument/2006/relationships/image" Target="../media/image126.png"/><Relationship Id="rId4" Type="http://schemas.openxmlformats.org/officeDocument/2006/relationships/image" Target="../media/image120.png"/><Relationship Id="rId9" Type="http://schemas.openxmlformats.org/officeDocument/2006/relationships/image" Target="../media/image125.png"/><Relationship Id="rId14" Type="http://schemas.openxmlformats.org/officeDocument/2006/relationships/image" Target="../media/image1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13" Type="http://schemas.openxmlformats.org/officeDocument/2006/relationships/image" Target="../media/image144.png"/><Relationship Id="rId18" Type="http://schemas.openxmlformats.org/officeDocument/2006/relationships/image" Target="../media/image149.png"/><Relationship Id="rId3" Type="http://schemas.openxmlformats.org/officeDocument/2006/relationships/image" Target="../media/image134.png"/><Relationship Id="rId21" Type="http://schemas.openxmlformats.org/officeDocument/2006/relationships/image" Target="../media/image152.png"/><Relationship Id="rId7" Type="http://schemas.openxmlformats.org/officeDocument/2006/relationships/image" Target="../media/image138.png"/><Relationship Id="rId12" Type="http://schemas.openxmlformats.org/officeDocument/2006/relationships/image" Target="../media/image143.png"/><Relationship Id="rId17" Type="http://schemas.openxmlformats.org/officeDocument/2006/relationships/image" Target="../media/image148.png"/><Relationship Id="rId2" Type="http://schemas.openxmlformats.org/officeDocument/2006/relationships/image" Target="../media/image133.png"/><Relationship Id="rId16" Type="http://schemas.openxmlformats.org/officeDocument/2006/relationships/image" Target="../media/image147.png"/><Relationship Id="rId20" Type="http://schemas.openxmlformats.org/officeDocument/2006/relationships/image" Target="../media/image1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7.png"/><Relationship Id="rId11" Type="http://schemas.openxmlformats.org/officeDocument/2006/relationships/image" Target="../media/image142.png"/><Relationship Id="rId5" Type="http://schemas.openxmlformats.org/officeDocument/2006/relationships/image" Target="../media/image136.png"/><Relationship Id="rId15" Type="http://schemas.openxmlformats.org/officeDocument/2006/relationships/image" Target="../media/image146.png"/><Relationship Id="rId10" Type="http://schemas.openxmlformats.org/officeDocument/2006/relationships/image" Target="../media/image141.png"/><Relationship Id="rId19" Type="http://schemas.openxmlformats.org/officeDocument/2006/relationships/image" Target="../media/image150.png"/><Relationship Id="rId4" Type="http://schemas.openxmlformats.org/officeDocument/2006/relationships/image" Target="../media/image135.png"/><Relationship Id="rId9" Type="http://schemas.openxmlformats.org/officeDocument/2006/relationships/image" Target="../media/image140.png"/><Relationship Id="rId14" Type="http://schemas.openxmlformats.org/officeDocument/2006/relationships/image" Target="../media/image14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13" Type="http://schemas.openxmlformats.org/officeDocument/2006/relationships/image" Target="../media/image164.png"/><Relationship Id="rId18" Type="http://schemas.openxmlformats.org/officeDocument/2006/relationships/image" Target="../media/image169.png"/><Relationship Id="rId3" Type="http://schemas.openxmlformats.org/officeDocument/2006/relationships/image" Target="../media/image154.png"/><Relationship Id="rId21" Type="http://schemas.openxmlformats.org/officeDocument/2006/relationships/image" Target="../media/image172.png"/><Relationship Id="rId7" Type="http://schemas.openxmlformats.org/officeDocument/2006/relationships/image" Target="../media/image158.png"/><Relationship Id="rId12" Type="http://schemas.openxmlformats.org/officeDocument/2006/relationships/image" Target="../media/image163.png"/><Relationship Id="rId17" Type="http://schemas.openxmlformats.org/officeDocument/2006/relationships/image" Target="../media/image168.png"/><Relationship Id="rId2" Type="http://schemas.openxmlformats.org/officeDocument/2006/relationships/image" Target="../media/image153.png"/><Relationship Id="rId16" Type="http://schemas.openxmlformats.org/officeDocument/2006/relationships/image" Target="../media/image167.png"/><Relationship Id="rId20" Type="http://schemas.openxmlformats.org/officeDocument/2006/relationships/image" Target="../media/image1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7.png"/><Relationship Id="rId11" Type="http://schemas.openxmlformats.org/officeDocument/2006/relationships/image" Target="../media/image162.png"/><Relationship Id="rId5" Type="http://schemas.openxmlformats.org/officeDocument/2006/relationships/image" Target="../media/image156.png"/><Relationship Id="rId15" Type="http://schemas.openxmlformats.org/officeDocument/2006/relationships/image" Target="../media/image166.png"/><Relationship Id="rId10" Type="http://schemas.openxmlformats.org/officeDocument/2006/relationships/image" Target="../media/image161.png"/><Relationship Id="rId19" Type="http://schemas.openxmlformats.org/officeDocument/2006/relationships/image" Target="../media/image170.png"/><Relationship Id="rId4" Type="http://schemas.openxmlformats.org/officeDocument/2006/relationships/image" Target="../media/image155.png"/><Relationship Id="rId9" Type="http://schemas.openxmlformats.org/officeDocument/2006/relationships/image" Target="../media/image160.png"/><Relationship Id="rId14" Type="http://schemas.openxmlformats.org/officeDocument/2006/relationships/image" Target="../media/image16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9.png"/><Relationship Id="rId13" Type="http://schemas.openxmlformats.org/officeDocument/2006/relationships/image" Target="../media/image184.png"/><Relationship Id="rId3" Type="http://schemas.openxmlformats.org/officeDocument/2006/relationships/image" Target="../media/image174.png"/><Relationship Id="rId7" Type="http://schemas.openxmlformats.org/officeDocument/2006/relationships/image" Target="../media/image178.png"/><Relationship Id="rId12" Type="http://schemas.openxmlformats.org/officeDocument/2006/relationships/image" Target="../media/image183.emf"/><Relationship Id="rId2" Type="http://schemas.openxmlformats.org/officeDocument/2006/relationships/image" Target="../media/image173.png"/><Relationship Id="rId16" Type="http://schemas.openxmlformats.org/officeDocument/2006/relationships/image" Target="../media/image18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7.png"/><Relationship Id="rId11" Type="http://schemas.openxmlformats.org/officeDocument/2006/relationships/image" Target="../media/image182.png"/><Relationship Id="rId5" Type="http://schemas.openxmlformats.org/officeDocument/2006/relationships/image" Target="../media/image176.png"/><Relationship Id="rId15" Type="http://schemas.openxmlformats.org/officeDocument/2006/relationships/image" Target="../media/image186.png"/><Relationship Id="rId10" Type="http://schemas.openxmlformats.org/officeDocument/2006/relationships/image" Target="../media/image181.png"/><Relationship Id="rId4" Type="http://schemas.openxmlformats.org/officeDocument/2006/relationships/image" Target="../media/image175.png"/><Relationship Id="rId9" Type="http://schemas.openxmlformats.org/officeDocument/2006/relationships/image" Target="../media/image180.png"/><Relationship Id="rId14" Type="http://schemas.openxmlformats.org/officeDocument/2006/relationships/image" Target="../media/image18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4.png"/><Relationship Id="rId13" Type="http://schemas.openxmlformats.org/officeDocument/2006/relationships/image" Target="../media/image199.png"/><Relationship Id="rId18" Type="http://schemas.openxmlformats.org/officeDocument/2006/relationships/image" Target="../media/image204.png"/><Relationship Id="rId3" Type="http://schemas.openxmlformats.org/officeDocument/2006/relationships/image" Target="../media/image189.png"/><Relationship Id="rId7" Type="http://schemas.openxmlformats.org/officeDocument/2006/relationships/image" Target="../media/image193.png"/><Relationship Id="rId12" Type="http://schemas.openxmlformats.org/officeDocument/2006/relationships/image" Target="../media/image198.png"/><Relationship Id="rId17" Type="http://schemas.openxmlformats.org/officeDocument/2006/relationships/image" Target="../media/image203.png"/><Relationship Id="rId2" Type="http://schemas.openxmlformats.org/officeDocument/2006/relationships/image" Target="../media/image188.png"/><Relationship Id="rId16" Type="http://schemas.openxmlformats.org/officeDocument/2006/relationships/image" Target="../media/image202.png"/><Relationship Id="rId20" Type="http://schemas.openxmlformats.org/officeDocument/2006/relationships/image" Target="../media/image20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2.png"/><Relationship Id="rId11" Type="http://schemas.openxmlformats.org/officeDocument/2006/relationships/image" Target="../media/image197.png"/><Relationship Id="rId5" Type="http://schemas.openxmlformats.org/officeDocument/2006/relationships/image" Target="../media/image191.png"/><Relationship Id="rId15" Type="http://schemas.openxmlformats.org/officeDocument/2006/relationships/image" Target="../media/image201.png"/><Relationship Id="rId10" Type="http://schemas.openxmlformats.org/officeDocument/2006/relationships/image" Target="../media/image196.png"/><Relationship Id="rId19" Type="http://schemas.openxmlformats.org/officeDocument/2006/relationships/image" Target="../media/image205.png"/><Relationship Id="rId4" Type="http://schemas.openxmlformats.org/officeDocument/2006/relationships/image" Target="../media/image190.png"/><Relationship Id="rId9" Type="http://schemas.openxmlformats.org/officeDocument/2006/relationships/image" Target="../media/image195.png"/><Relationship Id="rId14" Type="http://schemas.openxmlformats.org/officeDocument/2006/relationships/image" Target="../media/image20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21.png"/><Relationship Id="rId5" Type="http://schemas.openxmlformats.org/officeDocument/2006/relationships/image" Target="../media/image4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3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2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1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11" Type="http://schemas.openxmlformats.org/officeDocument/2006/relationships/image" Target="../media/image55.png"/><Relationship Id="rId5" Type="http://schemas.openxmlformats.org/officeDocument/2006/relationships/image" Target="../media/image44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43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524000" y="2166905"/>
            <a:ext cx="96935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B0F0"/>
                </a:solidFill>
                <a:latin typeface="Segoe Pro SemiLight" panose="020B0402040204020203" pitchFamily="34" charset="0"/>
              </a:rPr>
              <a:t>Windows Container Glyphs</a:t>
            </a:r>
            <a:endParaRPr lang="en-US" sz="4800" dirty="0">
              <a:solidFill>
                <a:srgbClr val="00B0F0"/>
              </a:solidFill>
              <a:latin typeface="Segoe Pro SemiLight" panose="020B04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24000" y="3253732"/>
            <a:ext cx="73282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egoe Pro Light" panose="020B0302040504020203" pitchFamily="34" charset="0"/>
              </a:rPr>
              <a:t>Created by Martin McClean. </a:t>
            </a:r>
          </a:p>
          <a:p>
            <a:endParaRPr lang="en-US" sz="1600" dirty="0">
              <a:latin typeface="Segoe Pro Light" panose="020B0302040504020203" pitchFamily="34" charset="0"/>
            </a:endParaRPr>
          </a:p>
          <a:p>
            <a:r>
              <a:rPr lang="en-US" sz="1600" dirty="0" smtClean="0">
                <a:latin typeface="Segoe Pro Light" panose="020B0302040504020203" pitchFamily="34" charset="0"/>
              </a:rPr>
              <a:t>Direct any questions, suggestions or alterations to </a:t>
            </a:r>
            <a:r>
              <a:rPr lang="en-US" sz="1600" dirty="0" smtClean="0">
                <a:solidFill>
                  <a:srgbClr val="FFFF00"/>
                </a:solidFill>
                <a:latin typeface="Segoe Pro Light" panose="020B0302040504020203" pitchFamily="34" charset="0"/>
              </a:rPr>
              <a:t>mmcclean@microsoft.com</a:t>
            </a:r>
            <a:endParaRPr lang="en-US" sz="1600" dirty="0">
              <a:solidFill>
                <a:srgbClr val="FFFF00"/>
              </a:solidFill>
              <a:latin typeface="Segoe Pro Light" panose="020B03020405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83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Windows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76" y="1313439"/>
            <a:ext cx="2028413" cy="113740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62049" y="702369"/>
            <a:ext cx="28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App In Container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6270" y="1302485"/>
            <a:ext cx="2027360" cy="114631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711" y="1302485"/>
            <a:ext cx="2026954" cy="113535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436" y="1298351"/>
            <a:ext cx="2032664" cy="113949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471" y="1298351"/>
            <a:ext cx="1997877" cy="1119064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62049" y="2930704"/>
            <a:ext cx="28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Windows Container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76" y="5545038"/>
            <a:ext cx="2038592" cy="114352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76" y="3540650"/>
            <a:ext cx="2042863" cy="1143527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562049" y="4935092"/>
            <a:ext cx="28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Linux 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Container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704" y="5535728"/>
            <a:ext cx="2057625" cy="1152837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303" y="3531340"/>
            <a:ext cx="2052963" cy="115022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436" y="5529328"/>
            <a:ext cx="2068022" cy="1159237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820" y="3482319"/>
            <a:ext cx="2068022" cy="11592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711" y="3531340"/>
            <a:ext cx="2032664" cy="113915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712" y="5529328"/>
            <a:ext cx="2068490" cy="1159237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287" y="3482319"/>
            <a:ext cx="2068021" cy="1159237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012" y="5547650"/>
            <a:ext cx="2035336" cy="114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13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Windows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62048" y="702369"/>
            <a:ext cx="4117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Container Images Repo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2049" y="2930704"/>
            <a:ext cx="28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Container Image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2049" y="4935092"/>
            <a:ext cx="28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Scratch Image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217" y="3449283"/>
            <a:ext cx="1979049" cy="110974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74051" y="1164034"/>
            <a:ext cx="1079519" cy="138435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369" y="5480927"/>
            <a:ext cx="2046778" cy="11483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519" y="3449282"/>
            <a:ext cx="1979049" cy="110974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58397" y="1219874"/>
            <a:ext cx="1076723" cy="138156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071" y="5468841"/>
            <a:ext cx="2046778" cy="114831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616" y="3487374"/>
            <a:ext cx="1979049" cy="110974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39261" y="1281945"/>
            <a:ext cx="1071130" cy="137596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91" y="5498593"/>
            <a:ext cx="2046778" cy="114831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773" y="3469513"/>
            <a:ext cx="1979049" cy="110974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45936" y="1263683"/>
            <a:ext cx="1076722" cy="138435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773" y="5480927"/>
            <a:ext cx="2046778" cy="114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35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Windows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62048" y="702369"/>
            <a:ext cx="4067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Docker</a:t>
            </a:r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 Engine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29" y="1486433"/>
            <a:ext cx="1749102" cy="8283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417" y="1464530"/>
            <a:ext cx="1783890" cy="844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639" y="3497926"/>
            <a:ext cx="1796538" cy="24619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143" y="1451806"/>
            <a:ext cx="1810756" cy="8575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945" y="3497926"/>
            <a:ext cx="1802954" cy="24707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367" y="1457158"/>
            <a:ext cx="1757166" cy="8322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801" y="3497926"/>
            <a:ext cx="1811732" cy="24827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369" y="1553600"/>
            <a:ext cx="1783890" cy="8448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284" y="3497926"/>
            <a:ext cx="1811732" cy="24827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14" y="3477106"/>
            <a:ext cx="1811731" cy="248274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01722" y="2843241"/>
            <a:ext cx="5914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Windows Server 2012 R2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84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Windows Server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62048" y="702369"/>
            <a:ext cx="4067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Sample Apps Containers (#1)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2049" y="4935092"/>
            <a:ext cx="28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Azure Container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93" y="1313439"/>
            <a:ext cx="2025949" cy="11353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480" y="1313439"/>
            <a:ext cx="2047093" cy="11470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2048" y="2943796"/>
            <a:ext cx="4067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Sample Apps Containers (#2)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92" y="5539885"/>
            <a:ext cx="2025949" cy="12339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91" y="3641337"/>
            <a:ext cx="2025949" cy="113477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030" y="1313439"/>
            <a:ext cx="2025949" cy="11347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912" y="3641320"/>
            <a:ext cx="2025949" cy="113479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70" y="5539884"/>
            <a:ext cx="2026536" cy="12339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019" y="3672679"/>
            <a:ext cx="2025862" cy="113516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773" y="5524008"/>
            <a:ext cx="2027465" cy="123392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151" y="3641320"/>
            <a:ext cx="2025949" cy="113572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638" y="5510514"/>
            <a:ext cx="2045940" cy="124741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842" y="3573354"/>
            <a:ext cx="2074794" cy="116214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606" y="5510514"/>
            <a:ext cx="1999119" cy="121804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842" y="1325710"/>
            <a:ext cx="2025949" cy="113478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151" y="1319574"/>
            <a:ext cx="2046164" cy="114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62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Windows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91439" y="821680"/>
            <a:ext cx="4085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Virtual Machine (Choice #1)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23" y="4505215"/>
            <a:ext cx="1840142" cy="676644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95070" y="2317455"/>
            <a:ext cx="5878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Virtual Machine (Choice #2)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725" y="6056815"/>
            <a:ext cx="1817658" cy="66937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033" y="1392740"/>
            <a:ext cx="913351" cy="773578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348" y="1348551"/>
            <a:ext cx="913351" cy="77266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053" y="1346663"/>
            <a:ext cx="913351" cy="774557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498" y="1289154"/>
            <a:ext cx="900308" cy="76097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683" y="1265858"/>
            <a:ext cx="925660" cy="78427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186" y="2940820"/>
            <a:ext cx="1788193" cy="6408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87" y="2941579"/>
            <a:ext cx="1788193" cy="640833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824241" y="5487372"/>
            <a:ext cx="5878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Virtual Machine (with application installed)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406" y="2940820"/>
            <a:ext cx="1818519" cy="6517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640" y="2924521"/>
            <a:ext cx="1782987" cy="6389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416" y="2892388"/>
            <a:ext cx="1788193" cy="6408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535" y="4503257"/>
            <a:ext cx="1840142" cy="6783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714" y="4486274"/>
            <a:ext cx="1837899" cy="6783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565" y="4477529"/>
            <a:ext cx="1837899" cy="6772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1022" y="4455443"/>
            <a:ext cx="1837899" cy="677913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805203" y="3874950"/>
            <a:ext cx="5878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Virtual Machine (Choice #3)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595" y="6054960"/>
            <a:ext cx="1820856" cy="6712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663" y="6038924"/>
            <a:ext cx="1855204" cy="68472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735" y="5980536"/>
            <a:ext cx="1859908" cy="68532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416" y="5949037"/>
            <a:ext cx="1859908" cy="68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89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Windows Server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62049" y="697609"/>
            <a:ext cx="6254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Virtual Machine (with Container)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9435" y="2221973"/>
            <a:ext cx="5878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Physical Computer with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82" y="1227044"/>
            <a:ext cx="2156492" cy="78670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838" y="1215963"/>
            <a:ext cx="2179010" cy="79491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095" y="1227044"/>
            <a:ext cx="2179010" cy="79491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007" y="1227044"/>
            <a:ext cx="2179010" cy="7949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301" y="1215963"/>
            <a:ext cx="2150368" cy="78446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709" y="4624390"/>
            <a:ext cx="1372560" cy="816809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709" y="2679924"/>
            <a:ext cx="2071838" cy="1245725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673782" y="4065788"/>
            <a:ext cx="1322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Clouds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733" y="2674759"/>
            <a:ext cx="2069935" cy="12457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43" y="2690075"/>
            <a:ext cx="2042332" cy="12359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339" y="2679923"/>
            <a:ext cx="2071695" cy="124572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679" y="2674759"/>
            <a:ext cx="2080078" cy="125069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617" y="4593232"/>
            <a:ext cx="1464202" cy="87028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825" y="4593232"/>
            <a:ext cx="1424722" cy="84796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58" y="4624391"/>
            <a:ext cx="1375813" cy="81680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1072" y="4555821"/>
            <a:ext cx="1440825" cy="856387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71" y="6062806"/>
            <a:ext cx="745819" cy="795194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482259" y="5579746"/>
            <a:ext cx="2862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Applications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970" y="5951946"/>
            <a:ext cx="743868" cy="79484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565" y="5951946"/>
            <a:ext cx="783199" cy="83687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135" y="5924939"/>
            <a:ext cx="795026" cy="848857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232" y="5924939"/>
            <a:ext cx="839436" cy="89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8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Windows Server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62048" y="702369"/>
            <a:ext cx="4067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Containers Storage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11" y="3261965"/>
            <a:ext cx="1307111" cy="156937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390" y="3261965"/>
            <a:ext cx="1271909" cy="153016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300" y="3150593"/>
            <a:ext cx="1419615" cy="170700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802" y="3193439"/>
            <a:ext cx="1419615" cy="170643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909" y="3124427"/>
            <a:ext cx="1419615" cy="1706917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21" y="5519762"/>
            <a:ext cx="1769804" cy="116418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783" y="5444197"/>
            <a:ext cx="1828802" cy="120293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668" y="5500854"/>
            <a:ext cx="1816843" cy="1196723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110" y="5500854"/>
            <a:ext cx="1851788" cy="1219418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97" y="5455408"/>
            <a:ext cx="1889683" cy="1242169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671316" y="5031960"/>
            <a:ext cx="4067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Linked Container (Choice #2)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71315" y="2731774"/>
            <a:ext cx="4067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Linked Container (Choice #1)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25450" y="1164034"/>
            <a:ext cx="975178" cy="13027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690" y="1131830"/>
            <a:ext cx="993222" cy="13226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495" y="1131830"/>
            <a:ext cx="1002676" cy="1335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893" y="1131830"/>
            <a:ext cx="993222" cy="13226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240" y="1131830"/>
            <a:ext cx="993222" cy="132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04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Windows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62048" y="702369"/>
            <a:ext cx="4067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Physical Computer/Server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491" y="1283345"/>
            <a:ext cx="1853939" cy="542346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153" y="1283345"/>
            <a:ext cx="1725283" cy="505174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581" y="1283345"/>
            <a:ext cx="1851357" cy="54223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899" y="1287859"/>
            <a:ext cx="1834523" cy="538027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770" y="1270356"/>
            <a:ext cx="1764993" cy="518163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89" y="2753147"/>
            <a:ext cx="1840203" cy="560877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615050" y="2119734"/>
            <a:ext cx="6156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Physical Computer (with installed application)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535" y="2797096"/>
            <a:ext cx="1869312" cy="570074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737" y="2753147"/>
            <a:ext cx="1876559" cy="573287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082" y="2781284"/>
            <a:ext cx="1876559" cy="573175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532" y="2740848"/>
            <a:ext cx="1880551" cy="573175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671" y="4209958"/>
            <a:ext cx="989559" cy="935188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580" y="4148123"/>
            <a:ext cx="965125" cy="912956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580" y="4192747"/>
            <a:ext cx="953086" cy="899891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904" y="4231477"/>
            <a:ext cx="966128" cy="913669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987" y="4221202"/>
            <a:ext cx="987986" cy="934218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695613" y="3731082"/>
            <a:ext cx="4067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Users / Developers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9955" y="5145146"/>
            <a:ext cx="3606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Container Management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777" y="5712347"/>
            <a:ext cx="1298920" cy="112252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080" y="5712347"/>
            <a:ext cx="1299765" cy="112252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027" y="5712347"/>
            <a:ext cx="1312795" cy="113507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303" y="5706074"/>
            <a:ext cx="1315021" cy="113507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463" y="5659925"/>
            <a:ext cx="1319968" cy="114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02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359243" y="412246"/>
            <a:ext cx="96935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B0F0"/>
                </a:solidFill>
                <a:latin typeface="Segoe Pro SemiLight" panose="020B0402040204020203" pitchFamily="34" charset="0"/>
              </a:rPr>
              <a:t>Using Windows Container Glyphs</a:t>
            </a:r>
            <a:endParaRPr lang="en-US" sz="4800" dirty="0">
              <a:solidFill>
                <a:srgbClr val="00B0F0"/>
              </a:solidFill>
              <a:latin typeface="Segoe Pro SemiLight" panose="020B04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59243" y="1910964"/>
            <a:ext cx="46955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egoe Pro Light" panose="020B0302040504020203" pitchFamily="34" charset="0"/>
              </a:rPr>
              <a:t>You can use the following glyphs (or symbols) to build your Windows Container drawings for presentations and for your documentation. </a:t>
            </a:r>
          </a:p>
          <a:p>
            <a:endParaRPr lang="en-US" sz="1600" dirty="0">
              <a:latin typeface="Segoe Pro Light" panose="020B0302040504020203" pitchFamily="34" charset="0"/>
            </a:endParaRPr>
          </a:p>
          <a:p>
            <a:r>
              <a:rPr lang="en-US" sz="1600" dirty="0" smtClean="0">
                <a:latin typeface="Segoe Pro Light" panose="020B0302040504020203" pitchFamily="34" charset="0"/>
              </a:rPr>
              <a:t>For example, you can combine some of the glyphs to form the following on the right. </a:t>
            </a:r>
            <a:endParaRPr lang="en-US" sz="1600" dirty="0">
              <a:latin typeface="Segoe Pro Light" panose="020B0302040504020203" pitchFamily="34" charset="0"/>
            </a:endParaRPr>
          </a:p>
          <a:p>
            <a:endParaRPr lang="en-US" sz="1600" dirty="0" smtClean="0">
              <a:latin typeface="Segoe Pro Light" panose="020B0302040504020203" pitchFamily="34" charset="0"/>
            </a:endParaRPr>
          </a:p>
          <a:p>
            <a:r>
              <a:rPr lang="en-US" sz="1600" dirty="0" smtClean="0">
                <a:latin typeface="Segoe Pro Light" panose="020B0302040504020203" pitchFamily="34" charset="0"/>
              </a:rPr>
              <a:t>Direct any questions, suggestions or alterations to </a:t>
            </a:r>
            <a:r>
              <a:rPr lang="en-US" sz="1600" dirty="0" smtClean="0">
                <a:solidFill>
                  <a:srgbClr val="FFFF00"/>
                </a:solidFill>
                <a:latin typeface="Segoe Pro Light" panose="020B0302040504020203" pitchFamily="34" charset="0"/>
              </a:rPr>
              <a:t>mmcclean@microsoft.com</a:t>
            </a:r>
            <a:endParaRPr lang="en-US" sz="1600" dirty="0">
              <a:solidFill>
                <a:srgbClr val="FFFF00"/>
              </a:solidFill>
              <a:latin typeface="Segoe Pro Light" panose="020B03020405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130" y="3113831"/>
            <a:ext cx="6851950" cy="354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06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3D Windows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22815" y="2745406"/>
            <a:ext cx="4830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Cut-away callout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62049" y="672460"/>
            <a:ext cx="398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Cut-away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74444" y="4892136"/>
            <a:ext cx="4316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App #2 Generic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723" y="5278793"/>
            <a:ext cx="1661552" cy="135738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174" y="5401915"/>
            <a:ext cx="1661552" cy="135738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373" y="5190524"/>
            <a:ext cx="1661552" cy="135738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548" y="5236519"/>
            <a:ext cx="1661552" cy="13573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42" y="5401915"/>
            <a:ext cx="1661552" cy="13573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521" y="1441915"/>
            <a:ext cx="1519808" cy="12380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014" y="1348727"/>
            <a:ext cx="1519808" cy="12380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711" y="1489015"/>
            <a:ext cx="1519808" cy="12380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937" y="1494813"/>
            <a:ext cx="1519808" cy="12380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81" y="1313397"/>
            <a:ext cx="1519808" cy="1238068"/>
          </a:xfrm>
          <a:prstGeom prst="rect">
            <a:avLst/>
          </a:prstGeom>
        </p:spPr>
      </p:pic>
      <p:pic>
        <p:nvPicPr>
          <p:cNvPr id="32" name="Content Placeholder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802" y="3417347"/>
            <a:ext cx="2758848" cy="135339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611" y="3417346"/>
            <a:ext cx="2758848" cy="135339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8619" y="3509787"/>
            <a:ext cx="2758848" cy="135339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5" y="3321456"/>
            <a:ext cx="2758848" cy="1353397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96054" y="3502201"/>
            <a:ext cx="972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Insert Text</a:t>
            </a:r>
            <a:endParaRPr lang="en-US" sz="1400" dirty="0">
              <a:solidFill>
                <a:schemeClr val="bg1">
                  <a:lumMod val="65000"/>
                  <a:lumOff val="3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31879" y="3568103"/>
            <a:ext cx="972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Insert Text</a:t>
            </a:r>
            <a:endParaRPr lang="en-US" sz="1400" dirty="0">
              <a:solidFill>
                <a:schemeClr val="bg1">
                  <a:lumMod val="65000"/>
                  <a:lumOff val="3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74436" y="3597924"/>
            <a:ext cx="972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Insert Text</a:t>
            </a:r>
            <a:endParaRPr lang="en-US" sz="1400" dirty="0">
              <a:solidFill>
                <a:schemeClr val="bg1">
                  <a:lumMod val="65000"/>
                  <a:lumOff val="3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373333" y="3721991"/>
            <a:ext cx="972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Insert Text</a:t>
            </a:r>
            <a:endParaRPr lang="en-US" sz="1400" dirty="0">
              <a:solidFill>
                <a:schemeClr val="bg1">
                  <a:lumMod val="65000"/>
                  <a:lumOff val="3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486" y="1566615"/>
            <a:ext cx="1564981" cy="127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05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3D Windows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2049" y="751850"/>
            <a:ext cx="398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Callout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13678" y="2898580"/>
            <a:ext cx="4398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App #2 Generic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23" y="1385965"/>
            <a:ext cx="2529019" cy="124065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957" y="3169907"/>
            <a:ext cx="1661552" cy="135738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079" y="3380018"/>
            <a:ext cx="1661552" cy="135738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1607" y="3081638"/>
            <a:ext cx="1661552" cy="135738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782" y="3127633"/>
            <a:ext cx="1661552" cy="135738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147" y="3380018"/>
            <a:ext cx="1661552" cy="135738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227" y="1533277"/>
            <a:ext cx="2666485" cy="130808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886" y="1458637"/>
            <a:ext cx="2666485" cy="130808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506" y="1456470"/>
            <a:ext cx="2659344" cy="1304583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691463" y="1598380"/>
            <a:ext cx="1030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Insert Text</a:t>
            </a:r>
            <a:endParaRPr lang="en-US" sz="1400" dirty="0">
              <a:solidFill>
                <a:schemeClr val="bg1">
                  <a:lumMod val="65000"/>
                  <a:lumOff val="3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474859" y="1594382"/>
            <a:ext cx="1039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Insert Text</a:t>
            </a:r>
            <a:endParaRPr lang="en-US" sz="1400" dirty="0">
              <a:solidFill>
                <a:schemeClr val="bg1">
                  <a:lumMod val="65000"/>
                  <a:lumOff val="3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380886" y="1642708"/>
            <a:ext cx="972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Insert Text</a:t>
            </a:r>
            <a:endParaRPr lang="en-US" sz="1400" dirty="0">
              <a:solidFill>
                <a:schemeClr val="bg1">
                  <a:lumMod val="65000"/>
                  <a:lumOff val="3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329987" y="1701191"/>
            <a:ext cx="972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Insert Text</a:t>
            </a:r>
            <a:endParaRPr lang="en-US" sz="1400" dirty="0">
              <a:solidFill>
                <a:schemeClr val="bg1">
                  <a:lumMod val="65000"/>
                  <a:lumOff val="35000"/>
                </a:scheme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864" y="5046250"/>
            <a:ext cx="1949351" cy="159087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762" y="5246004"/>
            <a:ext cx="1830349" cy="149375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92" y="5246004"/>
            <a:ext cx="1921207" cy="156705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074" y="5046250"/>
            <a:ext cx="1814402" cy="148074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807" y="5046250"/>
            <a:ext cx="1783790" cy="145575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13953" y="4784339"/>
            <a:ext cx="398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Solid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12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3D Windows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22815" y="2745406"/>
            <a:ext cx="398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Linux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62049" y="672460"/>
            <a:ext cx="398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Windows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74444" y="4850946"/>
            <a:ext cx="4537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App #1 Generic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10" y="1220070"/>
            <a:ext cx="1655114" cy="13521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858" y="1220070"/>
            <a:ext cx="1708150" cy="13954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388" y="1220070"/>
            <a:ext cx="1769407" cy="1445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852" y="1188974"/>
            <a:ext cx="1746214" cy="14265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0123" y="1134125"/>
            <a:ext cx="1758076" cy="14362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510" y="3265175"/>
            <a:ext cx="1773739" cy="14490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895" y="3267418"/>
            <a:ext cx="1773739" cy="14490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2078" y="3149405"/>
            <a:ext cx="1773739" cy="14490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254" y="3267419"/>
            <a:ext cx="1773739" cy="14490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55" y="3311647"/>
            <a:ext cx="1773739" cy="14490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213" y="5237955"/>
            <a:ext cx="1764733" cy="14416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392" y="5237955"/>
            <a:ext cx="1845416" cy="150759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2078" y="5109331"/>
            <a:ext cx="1845416" cy="15075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703" y="5172042"/>
            <a:ext cx="1845416" cy="150759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22" y="5324232"/>
            <a:ext cx="1845416" cy="150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29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3D Windows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2049" y="992351"/>
            <a:ext cx="398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Windows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606" y="1454016"/>
            <a:ext cx="1798454" cy="1491514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322" y="1453254"/>
            <a:ext cx="1810607" cy="149227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22" y="1584645"/>
            <a:ext cx="1809683" cy="149151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401" y="1223183"/>
            <a:ext cx="1828772" cy="1507247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5404" y="1140283"/>
            <a:ext cx="1797711" cy="1481647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562049" y="3176037"/>
            <a:ext cx="398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App Generic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5404" y="3406869"/>
            <a:ext cx="1806565" cy="1488944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864" y="3726324"/>
            <a:ext cx="1776988" cy="1464567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143" y="3533259"/>
            <a:ext cx="1839028" cy="151570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052" y="3913323"/>
            <a:ext cx="1822652" cy="1508456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33" y="4003051"/>
            <a:ext cx="1805754" cy="1488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2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3D Windows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2049" y="659035"/>
            <a:ext cx="398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Windows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094" y="1120700"/>
            <a:ext cx="1798454" cy="1491514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248" y="1004268"/>
            <a:ext cx="1810607" cy="149227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76" y="1120700"/>
            <a:ext cx="1809683" cy="149151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191" y="889867"/>
            <a:ext cx="1828772" cy="1507247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956" y="788306"/>
            <a:ext cx="1797711" cy="148164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932" y="3076186"/>
            <a:ext cx="1806565" cy="146260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095" y="3228539"/>
            <a:ext cx="1776988" cy="146456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502" y="3215897"/>
            <a:ext cx="1783219" cy="146970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249" y="3215897"/>
            <a:ext cx="1776988" cy="1466091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63" y="3290077"/>
            <a:ext cx="1821928" cy="1501606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562049" y="2845354"/>
            <a:ext cx="398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Linux Containers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2049" y="4963436"/>
            <a:ext cx="5914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Virtual Machine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12" y="5556583"/>
            <a:ext cx="1822296" cy="105535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45" y="5561995"/>
            <a:ext cx="1812950" cy="104994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861" y="5542165"/>
            <a:ext cx="1847191" cy="106977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551" y="5532522"/>
            <a:ext cx="1869892" cy="108292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365" y="5536028"/>
            <a:ext cx="1857788" cy="107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27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562049" y="3184885"/>
            <a:ext cx="5914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Windows Server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Windows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188" y="3669051"/>
            <a:ext cx="1606330" cy="111328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951" y="3630023"/>
            <a:ext cx="1606330" cy="11132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5261" y="3609428"/>
            <a:ext cx="1606330" cy="111328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447" y="3669051"/>
            <a:ext cx="1606330" cy="111328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33" y="3696966"/>
            <a:ext cx="1606330" cy="111328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27633" y="928277"/>
            <a:ext cx="4067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Container</a:t>
            </a:r>
            <a:endParaRPr lang="en-US" sz="2400" dirty="0">
              <a:solidFill>
                <a:schemeClr val="tx1">
                  <a:lumMod val="85000"/>
                </a:schemeClr>
              </a:solidFill>
              <a:latin typeface="Segoe Pro Light" panose="020B0302040504020203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332" y="1116270"/>
            <a:ext cx="1777788" cy="146682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701" y="1297204"/>
            <a:ext cx="1768224" cy="145906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625" y="973581"/>
            <a:ext cx="1777788" cy="146357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218" y="1372103"/>
            <a:ext cx="1768224" cy="145677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5261" y="792370"/>
            <a:ext cx="1756960" cy="144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87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2049" y="87685"/>
            <a:ext cx="6795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Segoe Pro SemiLight" panose="020B0402040204020203" pitchFamily="34" charset="0"/>
              </a:rPr>
              <a:t>3D Windows Container</a:t>
            </a:r>
            <a:r>
              <a:rPr lang="en-US" sz="2000" dirty="0" smtClean="0">
                <a:latin typeface="Segoe Pro SemiLight" panose="020B0402040204020203" pitchFamily="34" charset="0"/>
              </a:rPr>
              <a:t> </a:t>
            </a:r>
            <a:r>
              <a:rPr lang="en-US" sz="3200" dirty="0">
                <a:latin typeface="Segoe Pro SemiLight" panose="020B0402040204020203" pitchFamily="34" charset="0"/>
              </a:rPr>
              <a:t>Glyphs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88" y="1303995"/>
            <a:ext cx="1785153" cy="147589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62049" y="753334"/>
            <a:ext cx="375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App #2 In 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Container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046" y="1114434"/>
            <a:ext cx="1827421" cy="15108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064" y="827979"/>
            <a:ext cx="1804051" cy="14915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160" y="930825"/>
            <a:ext cx="1817211" cy="15023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767" y="1152441"/>
            <a:ext cx="1785153" cy="147282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61510" y="3067243"/>
            <a:ext cx="375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3D App #1 In 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Segoe Pro Light" panose="020B0302040504020203" pitchFamily="34" charset="0"/>
              </a:rPr>
              <a:t>Container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952" y="3437226"/>
            <a:ext cx="1817211" cy="149771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096" y="3464470"/>
            <a:ext cx="1754559" cy="144758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463" y="3333242"/>
            <a:ext cx="1839101" cy="1515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653" y="3367329"/>
            <a:ext cx="1817211" cy="149771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47" y="3464470"/>
            <a:ext cx="1785153" cy="144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03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4982</TotalTime>
  <Words>315</Words>
  <Application>Microsoft Office PowerPoint</Application>
  <PresentationFormat>Widescreen</PresentationFormat>
  <Paragraphs>77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Century Schoolbook</vt:lpstr>
      <vt:lpstr>Segoe Pro Light</vt:lpstr>
      <vt:lpstr>Segoe Pro SemiLight</vt:lpstr>
      <vt:lpstr>Segoe UI Semilight</vt:lpstr>
      <vt:lpstr>Wingdings 2</vt:lpstr>
      <vt:lpstr>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McClean</dc:creator>
  <cp:lastModifiedBy>Martin McClean</cp:lastModifiedBy>
  <cp:revision>89</cp:revision>
  <dcterms:created xsi:type="dcterms:W3CDTF">2015-01-23T21:04:58Z</dcterms:created>
  <dcterms:modified xsi:type="dcterms:W3CDTF">2015-04-20T21:25:01Z</dcterms:modified>
</cp:coreProperties>
</file>